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A7EF09-EF7A-8F41-97B7-55CEAB972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0401335-0710-DD48-93E8-D23D58AB3563}"/>
              </a:ext>
            </a:extLst>
          </p:cNvPr>
          <p:cNvSpPr/>
          <p:nvPr userDrawn="1"/>
        </p:nvSpPr>
        <p:spPr>
          <a:xfrm>
            <a:off x="8153400" y="407755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A5EEA26-D20D-7A49-8A57-3A7C014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1777" y="258670"/>
            <a:ext cx="979906" cy="7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5793AD-9841-BB4F-A10E-EFC9C9C84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8A407F-D595-7745-93BD-461A6D7EAD85}"/>
              </a:ext>
            </a:extLst>
          </p:cNvPr>
          <p:cNvSpPr/>
          <p:nvPr userDrawn="1"/>
        </p:nvSpPr>
        <p:spPr>
          <a:xfrm>
            <a:off x="8153400" y="407755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19CAC5-37FA-584C-A962-D10616703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1777" y="258670"/>
            <a:ext cx="979906" cy="7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07/12/2022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07/12/2022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07/12/2022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07/12/2022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07/12/2022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07/12/2022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4448DF-A382-C98A-54B8-BB73A892C41F}"/>
              </a:ext>
            </a:extLst>
          </p:cNvPr>
          <p:cNvSpPr txBox="1"/>
          <p:nvPr/>
        </p:nvSpPr>
        <p:spPr>
          <a:xfrm>
            <a:off x="1156544" y="577887"/>
            <a:ext cx="180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Datos / Fecha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DC6D4486-3933-A9E7-209A-33BF7EE5DD6A}"/>
              </a:ext>
            </a:extLst>
          </p:cNvPr>
          <p:cNvSpPr txBox="1"/>
          <p:nvPr/>
        </p:nvSpPr>
        <p:spPr>
          <a:xfrm>
            <a:off x="4369330" y="2228671"/>
            <a:ext cx="710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latin typeface="Montserrat" pitchFamily="2" charset="77"/>
              </a:rPr>
              <a:t>AEROPUERTO VANGUARDIA DE VILLAVICENCIO</a:t>
            </a:r>
            <a:endParaRPr lang="en-ID" sz="3600" b="1" dirty="0">
              <a:latin typeface="Montserrat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51ED10-8965-09B9-7377-40EEF3235549}"/>
              </a:ext>
            </a:extLst>
          </p:cNvPr>
          <p:cNvSpPr txBox="1"/>
          <p:nvPr/>
        </p:nvSpPr>
        <p:spPr>
          <a:xfrm>
            <a:off x="5563413" y="3429000"/>
            <a:ext cx="47124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latin typeface="Work Sans"/>
              </a:rPr>
              <a:t>Unidad Administrativa Especial de Aeronáutica Civil</a:t>
            </a:r>
          </a:p>
        </p:txBody>
      </p:sp>
    </p:spTree>
    <p:extLst>
      <p:ext uri="{BB962C8B-B14F-4D97-AF65-F5344CB8AC3E}">
        <p14:creationId xmlns:p14="http://schemas.microsoft.com/office/powerpoint/2010/main" val="128703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5A9950C1-83DA-1B4F-84CD-18559D433EFA}"/>
              </a:ext>
            </a:extLst>
          </p:cNvPr>
          <p:cNvSpPr txBox="1"/>
          <p:nvPr/>
        </p:nvSpPr>
        <p:spPr>
          <a:xfrm>
            <a:off x="1166070" y="570451"/>
            <a:ext cx="227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Titular de diapositiva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B671CCD1-0E66-9687-8F6F-A071E9414B60}"/>
              </a:ext>
            </a:extLst>
          </p:cNvPr>
          <p:cNvSpPr txBox="1"/>
          <p:nvPr/>
        </p:nvSpPr>
        <p:spPr>
          <a:xfrm>
            <a:off x="1245916" y="847450"/>
            <a:ext cx="9442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latin typeface="Montserrat" pitchFamily="2" charset="77"/>
              </a:rPr>
              <a:t>INFORME FINANCIERO CONTRATO DE INTERVENTORIA No.20001236 H3 2020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A4E0245-D204-059E-BC1E-96C7A6C1A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18" y="1863113"/>
            <a:ext cx="7705818" cy="48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0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10627104-156C-3B8E-9CB6-D2A9E25BF6DF}"/>
              </a:ext>
            </a:extLst>
          </p:cNvPr>
          <p:cNvSpPr txBox="1"/>
          <p:nvPr/>
        </p:nvSpPr>
        <p:spPr>
          <a:xfrm>
            <a:off x="1108911" y="2705012"/>
            <a:ext cx="431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Montserrat" pitchFamily="2" charset="77"/>
              </a:rPr>
              <a:t>DESCRIPCIÓN GENERAL</a:t>
            </a:r>
            <a:endParaRPr lang="es-CO" sz="3600" b="1" dirty="0">
              <a:latin typeface="Montserrat" pitchFamily="2" charset="77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CD7FD7-979A-F555-654F-A90E2DA93545}"/>
              </a:ext>
            </a:extLst>
          </p:cNvPr>
          <p:cNvSpPr/>
          <p:nvPr/>
        </p:nvSpPr>
        <p:spPr>
          <a:xfrm>
            <a:off x="9694987" y="1834016"/>
            <a:ext cx="2249715" cy="414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0000"/>
              </a:lnSpc>
            </a:pPr>
            <a:r>
              <a:rPr lang="es-ES" sz="1100" dirty="0">
                <a:solidFill>
                  <a:sysClr val="windowText" lastClr="000000"/>
                </a:solidFill>
                <a:latin typeface="Montserrat" pitchFamily="2" charset="77"/>
              </a:rPr>
              <a:t>REALIZAR ESTUDIOS, DISEÑOS Y CONSTRUCCION DE: TWR, EDIF. SOPORTE TECN-OPER, VIA DE ACCESO Y OBRAS COMPLEMENTARIAS, AEROPUERTO VANGUARDIA DE VILLAVICENCIO</a:t>
            </a:r>
            <a:endParaRPr lang="es-CO" sz="1100" dirty="0">
              <a:solidFill>
                <a:sysClr val="windowText" lastClr="000000"/>
              </a:solidFill>
              <a:latin typeface="Montserrat" pitchFamily="2" charset="77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9D55272E-6B3A-FE1B-0745-F60E1664A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8248" y="4740599"/>
            <a:ext cx="1000899" cy="9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0CF6E4-F35A-003F-1C9F-4BEAF847D8B1}"/>
              </a:ext>
            </a:extLst>
          </p:cNvPr>
          <p:cNvSpPr txBox="1"/>
          <p:nvPr/>
        </p:nvSpPr>
        <p:spPr>
          <a:xfrm>
            <a:off x="1108911" y="2705012"/>
            <a:ext cx="431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Montserrat" pitchFamily="2" charset="77"/>
              </a:rPr>
              <a:t>DESCRIPCIÓN GENERAL</a:t>
            </a:r>
            <a:endParaRPr lang="es-CO" sz="3600" b="1" dirty="0">
              <a:latin typeface="Montserrat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32DB8C0-2EA3-956A-E362-B5153F73E5B4}"/>
              </a:ext>
            </a:extLst>
          </p:cNvPr>
          <p:cNvSpPr txBox="1">
            <a:spLocks/>
          </p:cNvSpPr>
          <p:nvPr/>
        </p:nvSpPr>
        <p:spPr>
          <a:xfrm>
            <a:off x="4953740" y="2122003"/>
            <a:ext cx="6551720" cy="409420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300" dirty="0">
                <a:solidFill>
                  <a:sysClr val="windowText" lastClr="000000"/>
                </a:solidFill>
                <a:latin typeface="Montserrat" pitchFamily="2" charset="77"/>
              </a:rPr>
              <a:t>REALIZAR ESTUDIOS, DISEÑOS Y CONSTRUCCION DE: TWR, EDIF. SOPORTE TECN-OPER, VIA DE ACCESO Y OBRAS COMPLEMENTARIAS, AEROPUERTO VANGUARDIA DE VILLAVICENCIO</a:t>
            </a:r>
          </a:p>
          <a:p>
            <a:pPr marL="0" indent="0" algn="just">
              <a:buNone/>
            </a:pPr>
            <a:endParaRPr lang="es-419" sz="1300" dirty="0">
              <a:solidFill>
                <a:sysClr val="windowText" lastClr="000000"/>
              </a:solidFill>
              <a:latin typeface="Montserrat" pitchFamily="2" charset="77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419" sz="1300" dirty="0">
                <a:solidFill>
                  <a:sysClr val="windowText" lastClr="000000"/>
                </a:solidFill>
                <a:latin typeface="Montserrat" pitchFamily="2" charset="77"/>
              </a:rPr>
              <a:t>Estudios, diseños y construcción de Torre de Control (TWR).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419" sz="1300" dirty="0">
                <a:solidFill>
                  <a:sysClr val="windowText" lastClr="000000"/>
                </a:solidFill>
                <a:latin typeface="Montserrat" pitchFamily="2" charset="77"/>
              </a:rPr>
              <a:t>Estudios, diseños y construcción de Edificación de soporte técnico – operacional (EDIF. SOPORTE TECN-OPER).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419" sz="1300" dirty="0">
                <a:solidFill>
                  <a:sysClr val="windowText" lastClr="000000"/>
                </a:solidFill>
                <a:latin typeface="Montserrat" pitchFamily="2" charset="77"/>
              </a:rPr>
              <a:t>Estudios, diseños y construcción de Vía de Acceso a Torre de Control.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419" sz="1300" dirty="0">
                <a:solidFill>
                  <a:sysClr val="windowText" lastClr="000000"/>
                </a:solidFill>
                <a:latin typeface="Montserrat" pitchFamily="2" charset="77"/>
              </a:rPr>
              <a:t>Estudios, diseños y construcción de traslado de redes de energía y comunicaciones hacia la nueva torre de control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419" sz="1300" dirty="0">
                <a:solidFill>
                  <a:sysClr val="windowText" lastClr="000000"/>
                </a:solidFill>
                <a:latin typeface="Montserrat" pitchFamily="2" charset="77"/>
              </a:rPr>
              <a:t>Estudio y Diseño de las redes de acueducto y alcantarillado, redes hidrosanitarias, de drenaje superficial y subterráneo, equipos y demás sistemas hidráulicos necesarios para el óptimo suministro de agua potable, la evacuación y disposición final de aguas negras y aguas lluvias (tuberías, bombas, accesorios, sifones, rejillas, etc.)</a:t>
            </a:r>
          </a:p>
          <a:p>
            <a:pPr algn="just"/>
            <a:endParaRPr lang="es-CO" sz="19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0A136E-63F9-63AC-B713-C81D1225EE99}"/>
              </a:ext>
            </a:extLst>
          </p:cNvPr>
          <p:cNvSpPr txBox="1"/>
          <p:nvPr/>
        </p:nvSpPr>
        <p:spPr>
          <a:xfrm>
            <a:off x="544498" y="845645"/>
            <a:ext cx="6437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Montserrat" pitchFamily="2" charset="77"/>
              </a:rPr>
              <a:t>Información Contractual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911DC14-C582-62D5-CC88-ADD52565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394" y="5119540"/>
            <a:ext cx="1000899" cy="9857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CDA94C5-8CD3-04CD-F48F-3C54C3DB6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895" y="1324264"/>
            <a:ext cx="1514475" cy="6937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006164-BC90-2095-C6CE-CF7B1B1677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24338" r="6647" b="11085"/>
          <a:stretch/>
        </p:blipFill>
        <p:spPr>
          <a:xfrm>
            <a:off x="2176215" y="1324264"/>
            <a:ext cx="1786233" cy="693782"/>
          </a:xfrm>
          <a:prstGeom prst="rect">
            <a:avLst/>
          </a:prstGeom>
        </p:spPr>
      </p:pic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A9F01852-835D-B169-893D-D92272317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67663"/>
              </p:ext>
            </p:extLst>
          </p:nvPr>
        </p:nvGraphicFramePr>
        <p:xfrm>
          <a:off x="544498" y="2117269"/>
          <a:ext cx="5119455" cy="4407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1817">
                  <a:extLst>
                    <a:ext uri="{9D8B030D-6E8A-4147-A177-3AD203B41FA5}">
                      <a16:colId xmlns:a16="http://schemas.microsoft.com/office/drawing/2014/main" val="1835419204"/>
                    </a:ext>
                  </a:extLst>
                </a:gridCol>
                <a:gridCol w="3487638">
                  <a:extLst>
                    <a:ext uri="{9D8B030D-6E8A-4147-A177-3AD203B41FA5}">
                      <a16:colId xmlns:a16="http://schemas.microsoft.com/office/drawing/2014/main" val="2823197446"/>
                    </a:ext>
                  </a:extLst>
                </a:gridCol>
              </a:tblGrid>
              <a:tr h="321971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CONTRATO DE OBRA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MX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20001200 H4 DE 2020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202040043"/>
                  </a:ext>
                </a:extLst>
              </a:tr>
              <a:tr h="377786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CONTRATANTE: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UNIDAD ADMINISTRATIVA ESPECIAL AERONÁUTICA CIVIL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713261094"/>
                  </a:ext>
                </a:extLst>
              </a:tr>
              <a:tr h="232483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CONTRATISTA: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CONSORCIO OBRAS VILLAVICENCIO MI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650638312"/>
                  </a:ext>
                </a:extLst>
              </a:tr>
              <a:tr h="697452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OBJETO: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REALIZAR ESTUDIOS, DISEÑOS Y CONSTRUCCION DE: TWR, EDIF. SOPORTE TECN-OPER, VIA DE ACCESO Y OBRAS COMPLEMENTARIAS, AEROPUERTO VANGUARDIA DE VILLAVICENCIO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069294929"/>
                  </a:ext>
                </a:extLst>
              </a:tr>
              <a:tr h="363256">
                <a:tc rowSpan="3"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VALOR: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Valor total: $ 27.726.134.869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159725472"/>
                  </a:ext>
                </a:extLst>
              </a:tr>
              <a:tr h="247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Etapa de estudios y Diseños: $ 1.240.863.132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112074644"/>
                  </a:ext>
                </a:extLst>
              </a:tr>
              <a:tr h="174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Etapa de obra: $ 26.485.271.737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73384613"/>
                  </a:ext>
                </a:extLst>
              </a:tr>
              <a:tr h="276074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FECHA DE INICIO: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1 DE FEBRERO DE 2021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918948614"/>
                  </a:ext>
                </a:extLst>
              </a:tr>
              <a:tr h="276074">
                <a:tc>
                  <a:txBody>
                    <a:bodyPr/>
                    <a:lstStyle/>
                    <a:p>
                      <a:pPr marL="0" indent="0" algn="just" defTabSz="609585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PLAZO INICIAL: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19 MESES SIN EXCEDER EL  31 JULIO DE 2022.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500098401"/>
                  </a:ext>
                </a:extLst>
              </a:tr>
              <a:tr h="261544">
                <a:tc rowSpan="2">
                  <a:txBody>
                    <a:bodyPr/>
                    <a:lstStyle/>
                    <a:p>
                      <a:pPr marL="0" indent="0" algn="just" defTabSz="609585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MODIFICATORIO No.1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 14 DE MARZO DE 2022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042575151"/>
                  </a:ext>
                </a:extLst>
              </a:tr>
              <a:tr h="1888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INCLUSION DE 20 NP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225846874"/>
                  </a:ext>
                </a:extLst>
              </a:tr>
              <a:tr h="203423">
                <a:tc rowSpan="3">
                  <a:txBody>
                    <a:bodyPr/>
                    <a:lstStyle/>
                    <a:p>
                      <a:pPr marL="0" indent="0" algn="just" defTabSz="609585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MODIFICATORIO No.2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29 DE JULIO DE 2022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55437011"/>
                  </a:ext>
                </a:extLst>
              </a:tr>
              <a:tr h="217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INCLUSION DE 261 NP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742524486"/>
                  </a:ext>
                </a:extLst>
              </a:tr>
              <a:tr h="203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PRORROGA DE 4.5 MESES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30647613"/>
                  </a:ext>
                </a:extLst>
              </a:tr>
              <a:tr h="290605">
                <a:tc>
                  <a:txBody>
                    <a:bodyPr/>
                    <a:lstStyle/>
                    <a:p>
                      <a:pPr marL="0" indent="0" algn="just" defTabSz="609585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NUEVA FECHA DE TERMINACION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15 DE DIECIEMBRE DE 2022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281975262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DABFFC96-F06A-46E4-BF18-F881486E4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989276"/>
              </p:ext>
            </p:extLst>
          </p:nvPr>
        </p:nvGraphicFramePr>
        <p:xfrm>
          <a:off x="6528049" y="2122854"/>
          <a:ext cx="5119453" cy="4333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754">
                  <a:extLst>
                    <a:ext uri="{9D8B030D-6E8A-4147-A177-3AD203B41FA5}">
                      <a16:colId xmlns:a16="http://schemas.microsoft.com/office/drawing/2014/main" val="2759320934"/>
                    </a:ext>
                  </a:extLst>
                </a:gridCol>
                <a:gridCol w="3467699">
                  <a:extLst>
                    <a:ext uri="{9D8B030D-6E8A-4147-A177-3AD203B41FA5}">
                      <a16:colId xmlns:a16="http://schemas.microsoft.com/office/drawing/2014/main" val="3145137323"/>
                    </a:ext>
                  </a:extLst>
                </a:gridCol>
              </a:tblGrid>
              <a:tr h="543391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CONTRATO DE INTERVENTORIA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MX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20001236 H3 DE 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2023320"/>
                  </a:ext>
                </a:extLst>
              </a:tr>
              <a:tr h="393959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CONTRATANTE: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UNIDAD ADMINISTRATIVA ESPECIAL AERONÁUTICA CIVIL - AEROCIVIL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7153806"/>
                  </a:ext>
                </a:extLst>
              </a:tr>
              <a:tr h="244526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CONTRATISTA: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CONSORCIO SAN LUCAS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4695431"/>
                  </a:ext>
                </a:extLst>
              </a:tr>
              <a:tr h="950935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OBJETO: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REALIZAR LA INTERVENTORIA INTEGRAL A ESTUDIOS, DISEÑOS Y CONSTRUCCION DE: TWR, EDIF. SOPORTE TECNOPER, VIA DE ACCESO Y OBRAS COMPLEMENTARIAS AEROPUERTO VANGUARDIA DE VILLAVICENCIO.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4031846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VALOR INICIAL: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$ 2.407.459.617.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7523842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FECHA DE INICIO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1 DE FEBRERO DE 2021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17425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PLAZO INICIAL: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19 MESES SIN EXCEDER EL 31 JULIO DE 2022.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6096897"/>
                  </a:ext>
                </a:extLst>
              </a:tr>
              <a:tr h="258111">
                <a:tc rowSpan="3"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 MODIFICATORIO No.1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29 DE JULIO DE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6707106"/>
                  </a:ext>
                </a:extLst>
              </a:tr>
              <a:tr h="25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ADICIÓN $256.584.510,00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3577503"/>
                  </a:ext>
                </a:extLst>
              </a:tr>
              <a:tr h="25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PRORROGA 4.5 MESES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704989"/>
                  </a:ext>
                </a:extLst>
              </a:tr>
              <a:tr h="190187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VALOR TOTAL: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$ 2.664.044.127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431532918"/>
                  </a:ext>
                </a:extLst>
              </a:tr>
              <a:tr h="461883"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s-ES" sz="900" kern="120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NUEVA FECHA DE TERMINACION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indent="0" algn="just" defTabSz="609585" rtl="0" eaLnBrk="1" fontAlgn="ctr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900" kern="1200" dirty="0">
                          <a:solidFill>
                            <a:sysClr val="windowText" lastClr="000000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15 DE DIECIEMBRE DE 2022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06975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70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5A9950C1-83DA-1B4F-84CD-18559D433EFA}"/>
              </a:ext>
            </a:extLst>
          </p:cNvPr>
          <p:cNvSpPr txBox="1"/>
          <p:nvPr/>
        </p:nvSpPr>
        <p:spPr>
          <a:xfrm>
            <a:off x="1166070" y="570451"/>
            <a:ext cx="227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Titular de diapositiva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015C9BC-121C-4AFC-09D6-91B80AF74762}"/>
              </a:ext>
            </a:extLst>
          </p:cNvPr>
          <p:cNvSpPr txBox="1"/>
          <p:nvPr/>
        </p:nvSpPr>
        <p:spPr>
          <a:xfrm>
            <a:off x="154921" y="3051026"/>
            <a:ext cx="3644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200" b="1">
                <a:latin typeface="Montserrat" pitchFamily="2" charset="77"/>
              </a:defRPr>
            </a:lvl1pPr>
          </a:lstStyle>
          <a:p>
            <a:r>
              <a:rPr lang="es-ES" dirty="0"/>
              <a:t>LOCALIZACIÓN DEL PROYECTO</a:t>
            </a:r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A5D1803-D2B4-99C8-D42D-21E3C2114C4E}"/>
              </a:ext>
            </a:extLst>
          </p:cNvPr>
          <p:cNvGrpSpPr/>
          <p:nvPr/>
        </p:nvGrpSpPr>
        <p:grpSpPr>
          <a:xfrm>
            <a:off x="3799642" y="1540147"/>
            <a:ext cx="8025413" cy="4629833"/>
            <a:chOff x="1340528" y="1087386"/>
            <a:chExt cx="10309610" cy="538443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498E3FC-F276-60DD-6E2F-B3005F436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528" y="1087386"/>
              <a:ext cx="10309610" cy="5384435"/>
            </a:xfrm>
            <a:prstGeom prst="rect">
              <a:avLst/>
            </a:prstGeom>
          </p:spPr>
        </p:pic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ED9B345-1154-631E-58C3-5938898CAA27}"/>
                </a:ext>
              </a:extLst>
            </p:cNvPr>
            <p:cNvSpPr/>
            <p:nvPr/>
          </p:nvSpPr>
          <p:spPr>
            <a:xfrm>
              <a:off x="7741328" y="2663301"/>
              <a:ext cx="736847" cy="6480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2CC53CFA-D2D0-854E-E7BC-1910CBA97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7439" y="3311371"/>
              <a:ext cx="3476977" cy="117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CF1A4CDA-3DB5-78BB-5547-081FD2466D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91357" y="1512606"/>
              <a:ext cx="111095" cy="179876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058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5A9950C1-83DA-1B4F-84CD-18559D433EFA}"/>
              </a:ext>
            </a:extLst>
          </p:cNvPr>
          <p:cNvSpPr txBox="1"/>
          <p:nvPr/>
        </p:nvSpPr>
        <p:spPr>
          <a:xfrm>
            <a:off x="1166070" y="570451"/>
            <a:ext cx="227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Titular de diapositiva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015C9BC-121C-4AFC-09D6-91B80AF74762}"/>
              </a:ext>
            </a:extLst>
          </p:cNvPr>
          <p:cNvSpPr txBox="1"/>
          <p:nvPr/>
        </p:nvSpPr>
        <p:spPr>
          <a:xfrm>
            <a:off x="9356783" y="2890391"/>
            <a:ext cx="2432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200" b="1">
                <a:latin typeface="Montserrat" pitchFamily="2" charset="77"/>
              </a:defRPr>
            </a:lvl1pPr>
          </a:lstStyle>
          <a:p>
            <a:r>
              <a:rPr lang="es-ES" dirty="0"/>
              <a:t>PLANTA URBANA</a:t>
            </a:r>
            <a:endParaRPr lang="es-CO" dirty="0"/>
          </a:p>
        </p:txBody>
      </p:sp>
      <p:pic>
        <p:nvPicPr>
          <p:cNvPr id="16" name="Picture 2" descr="Diagram&#10;&#10;Description automatically generated">
            <a:extLst>
              <a:ext uri="{FF2B5EF4-FFF2-40B4-BE49-F238E27FC236}">
                <a16:creationId xmlns:a16="http://schemas.microsoft.com/office/drawing/2014/main" id="{25810274-A792-79E0-4FF3-ED95FDCD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8" y="123674"/>
            <a:ext cx="8583080" cy="66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4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5A9950C1-83DA-1B4F-84CD-18559D433EFA}"/>
              </a:ext>
            </a:extLst>
          </p:cNvPr>
          <p:cNvSpPr txBox="1"/>
          <p:nvPr/>
        </p:nvSpPr>
        <p:spPr>
          <a:xfrm>
            <a:off x="1166070" y="570451"/>
            <a:ext cx="227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Titular de diapositiva</a:t>
            </a:r>
          </a:p>
        </p:txBody>
      </p:sp>
      <p:pic>
        <p:nvPicPr>
          <p:cNvPr id="5" name="Picture 5" descr="A picture containing sky, outdoor, nature, shore&#10;&#10;Description automatically generated">
            <a:extLst>
              <a:ext uri="{FF2B5EF4-FFF2-40B4-BE49-F238E27FC236}">
                <a16:creationId xmlns:a16="http://schemas.microsoft.com/office/drawing/2014/main" id="{1A53B96A-D6E1-B556-F6ED-474AA5459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6" r="11837" b="-338"/>
          <a:stretch/>
        </p:blipFill>
        <p:spPr>
          <a:xfrm>
            <a:off x="982526" y="943451"/>
            <a:ext cx="9626289" cy="56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0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5A9950C1-83DA-1B4F-84CD-18559D433EFA}"/>
              </a:ext>
            </a:extLst>
          </p:cNvPr>
          <p:cNvSpPr txBox="1"/>
          <p:nvPr/>
        </p:nvSpPr>
        <p:spPr>
          <a:xfrm>
            <a:off x="1166070" y="570451"/>
            <a:ext cx="227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Titular de diapositiva</a:t>
            </a:r>
          </a:p>
        </p:txBody>
      </p:sp>
      <p:sp>
        <p:nvSpPr>
          <p:cNvPr id="4" name="Rectangle: Rounded Corners 24">
            <a:extLst>
              <a:ext uri="{FF2B5EF4-FFF2-40B4-BE49-F238E27FC236}">
                <a16:creationId xmlns:a16="http://schemas.microsoft.com/office/drawing/2014/main" id="{5B3205B9-2A18-BF48-F118-466A8ACFFD9F}"/>
              </a:ext>
            </a:extLst>
          </p:cNvPr>
          <p:cNvSpPr/>
          <p:nvPr/>
        </p:nvSpPr>
        <p:spPr>
          <a:xfrm>
            <a:off x="1001692" y="1540961"/>
            <a:ext cx="9555893" cy="4876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054100" dist="1435100" dir="5400000" sx="78000" sy="7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1386BC0-D4B8-7F8C-CB52-4F6754F9E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0807" y="4802618"/>
            <a:ext cx="1000899" cy="985767"/>
          </a:xfrm>
          <a:prstGeom prst="rect">
            <a:avLst/>
          </a:prstGeom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0AD0C101-8409-9511-B00B-96003FAF43D7}"/>
              </a:ext>
            </a:extLst>
          </p:cNvPr>
          <p:cNvSpPr/>
          <p:nvPr/>
        </p:nvSpPr>
        <p:spPr>
          <a:xfrm>
            <a:off x="5050687" y="1805087"/>
            <a:ext cx="1327282" cy="358680"/>
          </a:xfrm>
          <a:custGeom>
            <a:avLst/>
            <a:gdLst>
              <a:gd name="connsiteX0" fmla="*/ 0 w 1500347"/>
              <a:gd name="connsiteY0" fmla="*/ 115727 h 694347"/>
              <a:gd name="connsiteX1" fmla="*/ 115727 w 1500347"/>
              <a:gd name="connsiteY1" fmla="*/ 0 h 694347"/>
              <a:gd name="connsiteX2" fmla="*/ 1384620 w 1500347"/>
              <a:gd name="connsiteY2" fmla="*/ 0 h 694347"/>
              <a:gd name="connsiteX3" fmla="*/ 1500347 w 1500347"/>
              <a:gd name="connsiteY3" fmla="*/ 115727 h 694347"/>
              <a:gd name="connsiteX4" fmla="*/ 1500347 w 1500347"/>
              <a:gd name="connsiteY4" fmla="*/ 578620 h 694347"/>
              <a:gd name="connsiteX5" fmla="*/ 1384620 w 1500347"/>
              <a:gd name="connsiteY5" fmla="*/ 694347 h 694347"/>
              <a:gd name="connsiteX6" fmla="*/ 115727 w 1500347"/>
              <a:gd name="connsiteY6" fmla="*/ 694347 h 694347"/>
              <a:gd name="connsiteX7" fmla="*/ 0 w 1500347"/>
              <a:gd name="connsiteY7" fmla="*/ 578620 h 694347"/>
              <a:gd name="connsiteX8" fmla="*/ 0 w 1500347"/>
              <a:gd name="connsiteY8" fmla="*/ 115727 h 69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347" h="694347">
                <a:moveTo>
                  <a:pt x="0" y="115727"/>
                </a:moveTo>
                <a:cubicBezTo>
                  <a:pt x="0" y="51813"/>
                  <a:pt x="51813" y="0"/>
                  <a:pt x="115727" y="0"/>
                </a:cubicBezTo>
                <a:lnTo>
                  <a:pt x="1384620" y="0"/>
                </a:lnTo>
                <a:cubicBezTo>
                  <a:pt x="1448534" y="0"/>
                  <a:pt x="1500347" y="51813"/>
                  <a:pt x="1500347" y="115727"/>
                </a:cubicBezTo>
                <a:lnTo>
                  <a:pt x="1500347" y="578620"/>
                </a:lnTo>
                <a:cubicBezTo>
                  <a:pt x="1500347" y="642534"/>
                  <a:pt x="1448534" y="694347"/>
                  <a:pt x="1384620" y="694347"/>
                </a:cubicBezTo>
                <a:lnTo>
                  <a:pt x="115727" y="694347"/>
                </a:lnTo>
                <a:cubicBezTo>
                  <a:pt x="51813" y="694347"/>
                  <a:pt x="0" y="642534"/>
                  <a:pt x="0" y="578620"/>
                </a:cubicBezTo>
                <a:lnTo>
                  <a:pt x="0" y="115727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26" tIns="45424" rIns="65426" bIns="4542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Adjudicación</a:t>
            </a:r>
            <a:endParaRPr lang="es-CO" sz="9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F2A96364-5305-1873-B013-E603A298058A}"/>
              </a:ext>
            </a:extLst>
          </p:cNvPr>
          <p:cNvSpPr/>
          <p:nvPr/>
        </p:nvSpPr>
        <p:spPr>
          <a:xfrm>
            <a:off x="5069010" y="2172570"/>
            <a:ext cx="1303328" cy="291236"/>
          </a:xfrm>
          <a:custGeom>
            <a:avLst/>
            <a:gdLst>
              <a:gd name="connsiteX0" fmla="*/ 92581 w 555477"/>
              <a:gd name="connsiteY0" fmla="*/ 0 h 2667284"/>
              <a:gd name="connsiteX1" fmla="*/ 462896 w 555477"/>
              <a:gd name="connsiteY1" fmla="*/ 0 h 2667284"/>
              <a:gd name="connsiteX2" fmla="*/ 555477 w 555477"/>
              <a:gd name="connsiteY2" fmla="*/ 92581 h 2667284"/>
              <a:gd name="connsiteX3" fmla="*/ 555477 w 555477"/>
              <a:gd name="connsiteY3" fmla="*/ 2667284 h 2667284"/>
              <a:gd name="connsiteX4" fmla="*/ 555477 w 555477"/>
              <a:gd name="connsiteY4" fmla="*/ 2667284 h 2667284"/>
              <a:gd name="connsiteX5" fmla="*/ 0 w 555477"/>
              <a:gd name="connsiteY5" fmla="*/ 2667284 h 2667284"/>
              <a:gd name="connsiteX6" fmla="*/ 0 w 555477"/>
              <a:gd name="connsiteY6" fmla="*/ 2667284 h 2667284"/>
              <a:gd name="connsiteX7" fmla="*/ 0 w 555477"/>
              <a:gd name="connsiteY7" fmla="*/ 92581 h 2667284"/>
              <a:gd name="connsiteX8" fmla="*/ 92581 w 555477"/>
              <a:gd name="connsiteY8" fmla="*/ 0 h 266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77" h="2667284">
                <a:moveTo>
                  <a:pt x="555477" y="444556"/>
                </a:moveTo>
                <a:lnTo>
                  <a:pt x="555477" y="2222728"/>
                </a:lnTo>
                <a:cubicBezTo>
                  <a:pt x="555477" y="2468248"/>
                  <a:pt x="546845" y="2667282"/>
                  <a:pt x="536196" y="2667282"/>
                </a:cubicBezTo>
                <a:lnTo>
                  <a:pt x="0" y="2667282"/>
                </a:lnTo>
                <a:lnTo>
                  <a:pt x="0" y="2667282"/>
                </a:lnTo>
                <a:lnTo>
                  <a:pt x="0" y="2"/>
                </a:lnTo>
                <a:lnTo>
                  <a:pt x="0" y="2"/>
                </a:lnTo>
                <a:lnTo>
                  <a:pt x="536196" y="2"/>
                </a:lnTo>
                <a:cubicBezTo>
                  <a:pt x="546845" y="2"/>
                  <a:pt x="555477" y="199036"/>
                  <a:pt x="555477" y="444556"/>
                </a:cubicBez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3206" rIns="206075" bIns="113207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825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22/12/2020</a:t>
            </a:r>
            <a:endParaRPr lang="es-CO" sz="825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FB81EC83-F94E-F594-0364-13B7690FBE37}"/>
              </a:ext>
            </a:extLst>
          </p:cNvPr>
          <p:cNvSpPr/>
          <p:nvPr/>
        </p:nvSpPr>
        <p:spPr>
          <a:xfrm>
            <a:off x="5027344" y="2453844"/>
            <a:ext cx="1335200" cy="347341"/>
          </a:xfrm>
          <a:custGeom>
            <a:avLst/>
            <a:gdLst>
              <a:gd name="connsiteX0" fmla="*/ 0 w 1500347"/>
              <a:gd name="connsiteY0" fmla="*/ 115727 h 694347"/>
              <a:gd name="connsiteX1" fmla="*/ 115727 w 1500347"/>
              <a:gd name="connsiteY1" fmla="*/ 0 h 694347"/>
              <a:gd name="connsiteX2" fmla="*/ 1384620 w 1500347"/>
              <a:gd name="connsiteY2" fmla="*/ 0 h 694347"/>
              <a:gd name="connsiteX3" fmla="*/ 1500347 w 1500347"/>
              <a:gd name="connsiteY3" fmla="*/ 115727 h 694347"/>
              <a:gd name="connsiteX4" fmla="*/ 1500347 w 1500347"/>
              <a:gd name="connsiteY4" fmla="*/ 578620 h 694347"/>
              <a:gd name="connsiteX5" fmla="*/ 1384620 w 1500347"/>
              <a:gd name="connsiteY5" fmla="*/ 694347 h 694347"/>
              <a:gd name="connsiteX6" fmla="*/ 115727 w 1500347"/>
              <a:gd name="connsiteY6" fmla="*/ 694347 h 694347"/>
              <a:gd name="connsiteX7" fmla="*/ 0 w 1500347"/>
              <a:gd name="connsiteY7" fmla="*/ 578620 h 694347"/>
              <a:gd name="connsiteX8" fmla="*/ 0 w 1500347"/>
              <a:gd name="connsiteY8" fmla="*/ 115727 h 69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347" h="694347">
                <a:moveTo>
                  <a:pt x="0" y="115727"/>
                </a:moveTo>
                <a:cubicBezTo>
                  <a:pt x="0" y="51813"/>
                  <a:pt x="51813" y="0"/>
                  <a:pt x="115727" y="0"/>
                </a:cubicBezTo>
                <a:lnTo>
                  <a:pt x="1384620" y="0"/>
                </a:lnTo>
                <a:cubicBezTo>
                  <a:pt x="1448534" y="0"/>
                  <a:pt x="1500347" y="51813"/>
                  <a:pt x="1500347" y="115727"/>
                </a:cubicBezTo>
                <a:lnTo>
                  <a:pt x="1500347" y="578620"/>
                </a:lnTo>
                <a:cubicBezTo>
                  <a:pt x="1500347" y="642534"/>
                  <a:pt x="1448534" y="694347"/>
                  <a:pt x="1384620" y="694347"/>
                </a:cubicBezTo>
                <a:lnTo>
                  <a:pt x="115727" y="694347"/>
                </a:lnTo>
                <a:cubicBezTo>
                  <a:pt x="51813" y="694347"/>
                  <a:pt x="0" y="642534"/>
                  <a:pt x="0" y="578620"/>
                </a:cubicBezTo>
                <a:lnTo>
                  <a:pt x="0" y="115727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962055"/>
              <a:satOff val="8266"/>
              <a:lumOff val="8239"/>
              <a:alphaOff val="0"/>
            </a:schemeClr>
          </a:fillRef>
          <a:effectRef idx="2">
            <a:schemeClr val="accent4">
              <a:hueOff val="-4962055"/>
              <a:satOff val="8266"/>
              <a:lumOff val="82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26" tIns="45424" rIns="65426" bIns="4542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</a:t>
            </a:r>
            <a:r>
              <a:rPr lang="es-ES"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de Contrato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0E9DCACB-341F-92F6-BB00-4868D2112049}"/>
              </a:ext>
            </a:extLst>
          </p:cNvPr>
          <p:cNvSpPr/>
          <p:nvPr/>
        </p:nvSpPr>
        <p:spPr>
          <a:xfrm>
            <a:off x="5066363" y="2820614"/>
            <a:ext cx="1281556" cy="232965"/>
          </a:xfrm>
          <a:custGeom>
            <a:avLst/>
            <a:gdLst>
              <a:gd name="connsiteX0" fmla="*/ 92581 w 555477"/>
              <a:gd name="connsiteY0" fmla="*/ 0 h 2667284"/>
              <a:gd name="connsiteX1" fmla="*/ 462896 w 555477"/>
              <a:gd name="connsiteY1" fmla="*/ 0 h 2667284"/>
              <a:gd name="connsiteX2" fmla="*/ 555477 w 555477"/>
              <a:gd name="connsiteY2" fmla="*/ 92581 h 2667284"/>
              <a:gd name="connsiteX3" fmla="*/ 555477 w 555477"/>
              <a:gd name="connsiteY3" fmla="*/ 2667284 h 2667284"/>
              <a:gd name="connsiteX4" fmla="*/ 555477 w 555477"/>
              <a:gd name="connsiteY4" fmla="*/ 2667284 h 2667284"/>
              <a:gd name="connsiteX5" fmla="*/ 0 w 555477"/>
              <a:gd name="connsiteY5" fmla="*/ 2667284 h 2667284"/>
              <a:gd name="connsiteX6" fmla="*/ 0 w 555477"/>
              <a:gd name="connsiteY6" fmla="*/ 2667284 h 2667284"/>
              <a:gd name="connsiteX7" fmla="*/ 0 w 555477"/>
              <a:gd name="connsiteY7" fmla="*/ 92581 h 2667284"/>
              <a:gd name="connsiteX8" fmla="*/ 92581 w 555477"/>
              <a:gd name="connsiteY8" fmla="*/ 0 h 266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77" h="2667284">
                <a:moveTo>
                  <a:pt x="555477" y="444556"/>
                </a:moveTo>
                <a:lnTo>
                  <a:pt x="555477" y="2222728"/>
                </a:lnTo>
                <a:cubicBezTo>
                  <a:pt x="555477" y="2468248"/>
                  <a:pt x="546845" y="2667282"/>
                  <a:pt x="536196" y="2667282"/>
                </a:cubicBezTo>
                <a:lnTo>
                  <a:pt x="0" y="2667282"/>
                </a:lnTo>
                <a:lnTo>
                  <a:pt x="0" y="2667282"/>
                </a:lnTo>
                <a:lnTo>
                  <a:pt x="0" y="2"/>
                </a:lnTo>
                <a:lnTo>
                  <a:pt x="0" y="2"/>
                </a:lnTo>
                <a:lnTo>
                  <a:pt x="536196" y="2"/>
                </a:lnTo>
                <a:cubicBezTo>
                  <a:pt x="546845" y="2"/>
                  <a:pt x="555477" y="199036"/>
                  <a:pt x="555477" y="444556"/>
                </a:cubicBez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3206" rIns="206075" bIns="113207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825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30/12/2020</a:t>
            </a:r>
            <a:endParaRPr lang="es-CO" sz="825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rma libre: forma 55">
            <a:extLst>
              <a:ext uri="{FF2B5EF4-FFF2-40B4-BE49-F238E27FC236}">
                <a16:creationId xmlns:a16="http://schemas.microsoft.com/office/drawing/2014/main" id="{1FB0BD35-0B77-47D0-A4BE-CED42732F0D6}"/>
              </a:ext>
            </a:extLst>
          </p:cNvPr>
          <p:cNvSpPr/>
          <p:nvPr/>
        </p:nvSpPr>
        <p:spPr>
          <a:xfrm>
            <a:off x="5042769" y="3065388"/>
            <a:ext cx="1335200" cy="446375"/>
          </a:xfrm>
          <a:custGeom>
            <a:avLst/>
            <a:gdLst>
              <a:gd name="connsiteX0" fmla="*/ 0 w 1500347"/>
              <a:gd name="connsiteY0" fmla="*/ 115727 h 694347"/>
              <a:gd name="connsiteX1" fmla="*/ 115727 w 1500347"/>
              <a:gd name="connsiteY1" fmla="*/ 0 h 694347"/>
              <a:gd name="connsiteX2" fmla="*/ 1384620 w 1500347"/>
              <a:gd name="connsiteY2" fmla="*/ 0 h 694347"/>
              <a:gd name="connsiteX3" fmla="*/ 1500347 w 1500347"/>
              <a:gd name="connsiteY3" fmla="*/ 115727 h 694347"/>
              <a:gd name="connsiteX4" fmla="*/ 1500347 w 1500347"/>
              <a:gd name="connsiteY4" fmla="*/ 578620 h 694347"/>
              <a:gd name="connsiteX5" fmla="*/ 1384620 w 1500347"/>
              <a:gd name="connsiteY5" fmla="*/ 694347 h 694347"/>
              <a:gd name="connsiteX6" fmla="*/ 115727 w 1500347"/>
              <a:gd name="connsiteY6" fmla="*/ 694347 h 694347"/>
              <a:gd name="connsiteX7" fmla="*/ 0 w 1500347"/>
              <a:gd name="connsiteY7" fmla="*/ 578620 h 694347"/>
              <a:gd name="connsiteX8" fmla="*/ 0 w 1500347"/>
              <a:gd name="connsiteY8" fmla="*/ 115727 h 69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347" h="694347">
                <a:moveTo>
                  <a:pt x="0" y="115727"/>
                </a:moveTo>
                <a:cubicBezTo>
                  <a:pt x="0" y="51813"/>
                  <a:pt x="51813" y="0"/>
                  <a:pt x="115727" y="0"/>
                </a:cubicBezTo>
                <a:lnTo>
                  <a:pt x="1384620" y="0"/>
                </a:lnTo>
                <a:cubicBezTo>
                  <a:pt x="1448534" y="0"/>
                  <a:pt x="1500347" y="51813"/>
                  <a:pt x="1500347" y="115727"/>
                </a:cubicBezTo>
                <a:lnTo>
                  <a:pt x="1500347" y="578620"/>
                </a:lnTo>
                <a:cubicBezTo>
                  <a:pt x="1500347" y="642534"/>
                  <a:pt x="1448534" y="694347"/>
                  <a:pt x="1384620" y="694347"/>
                </a:cubicBezTo>
                <a:lnTo>
                  <a:pt x="115727" y="694347"/>
                </a:lnTo>
                <a:cubicBezTo>
                  <a:pt x="51813" y="694347"/>
                  <a:pt x="0" y="642534"/>
                  <a:pt x="0" y="578620"/>
                </a:cubicBezTo>
                <a:lnTo>
                  <a:pt x="0" y="115727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962055"/>
              <a:satOff val="8266"/>
              <a:lumOff val="8239"/>
              <a:alphaOff val="0"/>
            </a:schemeClr>
          </a:fillRef>
          <a:effectRef idx="2">
            <a:schemeClr val="accent4">
              <a:hueOff val="-4962055"/>
              <a:satOff val="8266"/>
              <a:lumOff val="82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26" tIns="45424" rIns="65426" bIns="4542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</a:t>
            </a:r>
            <a:r>
              <a:rPr lang="es-ES"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Legalización del Contrato (Aprob. pólizas)</a:t>
            </a:r>
          </a:p>
        </p:txBody>
      </p:sp>
      <p:sp>
        <p:nvSpPr>
          <p:cNvPr id="13" name="Forma libre: forma 56">
            <a:extLst>
              <a:ext uri="{FF2B5EF4-FFF2-40B4-BE49-F238E27FC236}">
                <a16:creationId xmlns:a16="http://schemas.microsoft.com/office/drawing/2014/main" id="{875A3039-4D3D-358B-EE06-A711CAA239A5}"/>
              </a:ext>
            </a:extLst>
          </p:cNvPr>
          <p:cNvSpPr/>
          <p:nvPr/>
        </p:nvSpPr>
        <p:spPr>
          <a:xfrm>
            <a:off x="5101231" y="3553018"/>
            <a:ext cx="1248900" cy="265622"/>
          </a:xfrm>
          <a:custGeom>
            <a:avLst/>
            <a:gdLst>
              <a:gd name="connsiteX0" fmla="*/ 92581 w 555477"/>
              <a:gd name="connsiteY0" fmla="*/ 0 h 2667284"/>
              <a:gd name="connsiteX1" fmla="*/ 462896 w 555477"/>
              <a:gd name="connsiteY1" fmla="*/ 0 h 2667284"/>
              <a:gd name="connsiteX2" fmla="*/ 555477 w 555477"/>
              <a:gd name="connsiteY2" fmla="*/ 92581 h 2667284"/>
              <a:gd name="connsiteX3" fmla="*/ 555477 w 555477"/>
              <a:gd name="connsiteY3" fmla="*/ 2667284 h 2667284"/>
              <a:gd name="connsiteX4" fmla="*/ 555477 w 555477"/>
              <a:gd name="connsiteY4" fmla="*/ 2667284 h 2667284"/>
              <a:gd name="connsiteX5" fmla="*/ 0 w 555477"/>
              <a:gd name="connsiteY5" fmla="*/ 2667284 h 2667284"/>
              <a:gd name="connsiteX6" fmla="*/ 0 w 555477"/>
              <a:gd name="connsiteY6" fmla="*/ 2667284 h 2667284"/>
              <a:gd name="connsiteX7" fmla="*/ 0 w 555477"/>
              <a:gd name="connsiteY7" fmla="*/ 92581 h 2667284"/>
              <a:gd name="connsiteX8" fmla="*/ 92581 w 555477"/>
              <a:gd name="connsiteY8" fmla="*/ 0 h 266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77" h="2667284">
                <a:moveTo>
                  <a:pt x="555477" y="444556"/>
                </a:moveTo>
                <a:lnTo>
                  <a:pt x="555477" y="2222728"/>
                </a:lnTo>
                <a:cubicBezTo>
                  <a:pt x="555477" y="2468248"/>
                  <a:pt x="546845" y="2667282"/>
                  <a:pt x="536196" y="2667282"/>
                </a:cubicBezTo>
                <a:lnTo>
                  <a:pt x="0" y="2667282"/>
                </a:lnTo>
                <a:lnTo>
                  <a:pt x="0" y="2667282"/>
                </a:lnTo>
                <a:lnTo>
                  <a:pt x="0" y="2"/>
                </a:lnTo>
                <a:lnTo>
                  <a:pt x="0" y="2"/>
                </a:lnTo>
                <a:lnTo>
                  <a:pt x="536196" y="2"/>
                </a:lnTo>
                <a:cubicBezTo>
                  <a:pt x="546845" y="2"/>
                  <a:pt x="555477" y="199036"/>
                  <a:pt x="555477" y="444556"/>
                </a:cubicBez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3206" rIns="206075" bIns="113207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825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31/12/2020</a:t>
            </a:r>
            <a:endParaRPr lang="es-CO" sz="825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42E32BD8-4CDA-1C51-6352-445971586786}"/>
              </a:ext>
            </a:extLst>
          </p:cNvPr>
          <p:cNvSpPr/>
          <p:nvPr/>
        </p:nvSpPr>
        <p:spPr>
          <a:xfrm>
            <a:off x="5034140" y="3846803"/>
            <a:ext cx="1335200" cy="347341"/>
          </a:xfrm>
          <a:custGeom>
            <a:avLst/>
            <a:gdLst>
              <a:gd name="connsiteX0" fmla="*/ 0 w 1500347"/>
              <a:gd name="connsiteY0" fmla="*/ 115727 h 694347"/>
              <a:gd name="connsiteX1" fmla="*/ 115727 w 1500347"/>
              <a:gd name="connsiteY1" fmla="*/ 0 h 694347"/>
              <a:gd name="connsiteX2" fmla="*/ 1384620 w 1500347"/>
              <a:gd name="connsiteY2" fmla="*/ 0 h 694347"/>
              <a:gd name="connsiteX3" fmla="*/ 1500347 w 1500347"/>
              <a:gd name="connsiteY3" fmla="*/ 115727 h 694347"/>
              <a:gd name="connsiteX4" fmla="*/ 1500347 w 1500347"/>
              <a:gd name="connsiteY4" fmla="*/ 578620 h 694347"/>
              <a:gd name="connsiteX5" fmla="*/ 1384620 w 1500347"/>
              <a:gd name="connsiteY5" fmla="*/ 694347 h 694347"/>
              <a:gd name="connsiteX6" fmla="*/ 115727 w 1500347"/>
              <a:gd name="connsiteY6" fmla="*/ 694347 h 694347"/>
              <a:gd name="connsiteX7" fmla="*/ 0 w 1500347"/>
              <a:gd name="connsiteY7" fmla="*/ 578620 h 694347"/>
              <a:gd name="connsiteX8" fmla="*/ 0 w 1500347"/>
              <a:gd name="connsiteY8" fmla="*/ 115727 h 69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347" h="694347">
                <a:moveTo>
                  <a:pt x="0" y="115727"/>
                </a:moveTo>
                <a:cubicBezTo>
                  <a:pt x="0" y="51813"/>
                  <a:pt x="51813" y="0"/>
                  <a:pt x="115727" y="0"/>
                </a:cubicBezTo>
                <a:lnTo>
                  <a:pt x="1384620" y="0"/>
                </a:lnTo>
                <a:cubicBezTo>
                  <a:pt x="1448534" y="0"/>
                  <a:pt x="1500347" y="51813"/>
                  <a:pt x="1500347" y="115727"/>
                </a:cubicBezTo>
                <a:lnTo>
                  <a:pt x="1500347" y="578620"/>
                </a:lnTo>
                <a:cubicBezTo>
                  <a:pt x="1500347" y="642534"/>
                  <a:pt x="1448534" y="694347"/>
                  <a:pt x="1384620" y="694347"/>
                </a:cubicBezTo>
                <a:lnTo>
                  <a:pt x="115727" y="694347"/>
                </a:lnTo>
                <a:cubicBezTo>
                  <a:pt x="51813" y="694347"/>
                  <a:pt x="0" y="642534"/>
                  <a:pt x="0" y="578620"/>
                </a:cubicBezTo>
                <a:lnTo>
                  <a:pt x="0" y="115727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481027"/>
              <a:satOff val="4133"/>
              <a:lumOff val="4120"/>
              <a:alphaOff val="0"/>
            </a:schemeClr>
          </a:fillRef>
          <a:effectRef idx="2">
            <a:schemeClr val="accent4">
              <a:hueOff val="-2481027"/>
              <a:satOff val="4133"/>
              <a:lumOff val="41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26" tIns="45424" rIns="65426" bIns="4542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 de Inicio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4BCAE413-293B-3D17-A15F-31A73BDD02FA}"/>
              </a:ext>
            </a:extLst>
          </p:cNvPr>
          <p:cNvSpPr/>
          <p:nvPr/>
        </p:nvSpPr>
        <p:spPr>
          <a:xfrm>
            <a:off x="5059216" y="4198150"/>
            <a:ext cx="1325098" cy="222079"/>
          </a:xfrm>
          <a:custGeom>
            <a:avLst/>
            <a:gdLst>
              <a:gd name="connsiteX0" fmla="*/ 92581 w 555477"/>
              <a:gd name="connsiteY0" fmla="*/ 0 h 2667284"/>
              <a:gd name="connsiteX1" fmla="*/ 462896 w 555477"/>
              <a:gd name="connsiteY1" fmla="*/ 0 h 2667284"/>
              <a:gd name="connsiteX2" fmla="*/ 555477 w 555477"/>
              <a:gd name="connsiteY2" fmla="*/ 92581 h 2667284"/>
              <a:gd name="connsiteX3" fmla="*/ 555477 w 555477"/>
              <a:gd name="connsiteY3" fmla="*/ 2667284 h 2667284"/>
              <a:gd name="connsiteX4" fmla="*/ 555477 w 555477"/>
              <a:gd name="connsiteY4" fmla="*/ 2667284 h 2667284"/>
              <a:gd name="connsiteX5" fmla="*/ 0 w 555477"/>
              <a:gd name="connsiteY5" fmla="*/ 2667284 h 2667284"/>
              <a:gd name="connsiteX6" fmla="*/ 0 w 555477"/>
              <a:gd name="connsiteY6" fmla="*/ 2667284 h 2667284"/>
              <a:gd name="connsiteX7" fmla="*/ 0 w 555477"/>
              <a:gd name="connsiteY7" fmla="*/ 92581 h 2667284"/>
              <a:gd name="connsiteX8" fmla="*/ 92581 w 555477"/>
              <a:gd name="connsiteY8" fmla="*/ 0 h 266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77" h="2667284">
                <a:moveTo>
                  <a:pt x="555477" y="444556"/>
                </a:moveTo>
                <a:lnTo>
                  <a:pt x="555477" y="2222728"/>
                </a:lnTo>
                <a:cubicBezTo>
                  <a:pt x="555477" y="2468248"/>
                  <a:pt x="546845" y="2667282"/>
                  <a:pt x="536196" y="2667282"/>
                </a:cubicBezTo>
                <a:lnTo>
                  <a:pt x="0" y="2667282"/>
                </a:lnTo>
                <a:lnTo>
                  <a:pt x="0" y="2667282"/>
                </a:lnTo>
                <a:lnTo>
                  <a:pt x="0" y="2"/>
                </a:lnTo>
                <a:lnTo>
                  <a:pt x="0" y="2"/>
                </a:lnTo>
                <a:lnTo>
                  <a:pt x="536196" y="2"/>
                </a:lnTo>
                <a:cubicBezTo>
                  <a:pt x="546845" y="2"/>
                  <a:pt x="555477" y="199036"/>
                  <a:pt x="555477" y="444556"/>
                </a:cubicBez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3206" rIns="206075" bIns="113207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825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01/02/2021</a:t>
            </a:r>
            <a:endParaRPr lang="es-CO" sz="825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76E19CD-7E74-8519-A814-6369945198AD}"/>
              </a:ext>
            </a:extLst>
          </p:cNvPr>
          <p:cNvSpPr/>
          <p:nvPr/>
        </p:nvSpPr>
        <p:spPr>
          <a:xfrm>
            <a:off x="5054165" y="4450598"/>
            <a:ext cx="1335200" cy="347341"/>
          </a:xfrm>
          <a:custGeom>
            <a:avLst/>
            <a:gdLst>
              <a:gd name="connsiteX0" fmla="*/ 0 w 1500347"/>
              <a:gd name="connsiteY0" fmla="*/ 115727 h 694347"/>
              <a:gd name="connsiteX1" fmla="*/ 115727 w 1500347"/>
              <a:gd name="connsiteY1" fmla="*/ 0 h 694347"/>
              <a:gd name="connsiteX2" fmla="*/ 1384620 w 1500347"/>
              <a:gd name="connsiteY2" fmla="*/ 0 h 694347"/>
              <a:gd name="connsiteX3" fmla="*/ 1500347 w 1500347"/>
              <a:gd name="connsiteY3" fmla="*/ 115727 h 694347"/>
              <a:gd name="connsiteX4" fmla="*/ 1500347 w 1500347"/>
              <a:gd name="connsiteY4" fmla="*/ 578620 h 694347"/>
              <a:gd name="connsiteX5" fmla="*/ 1384620 w 1500347"/>
              <a:gd name="connsiteY5" fmla="*/ 694347 h 694347"/>
              <a:gd name="connsiteX6" fmla="*/ 115727 w 1500347"/>
              <a:gd name="connsiteY6" fmla="*/ 694347 h 694347"/>
              <a:gd name="connsiteX7" fmla="*/ 0 w 1500347"/>
              <a:gd name="connsiteY7" fmla="*/ 578620 h 694347"/>
              <a:gd name="connsiteX8" fmla="*/ 0 w 1500347"/>
              <a:gd name="connsiteY8" fmla="*/ 115727 h 69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347" h="694347">
                <a:moveTo>
                  <a:pt x="0" y="115727"/>
                </a:moveTo>
                <a:cubicBezTo>
                  <a:pt x="0" y="51813"/>
                  <a:pt x="51813" y="0"/>
                  <a:pt x="115727" y="0"/>
                </a:cubicBezTo>
                <a:lnTo>
                  <a:pt x="1384620" y="0"/>
                </a:lnTo>
                <a:cubicBezTo>
                  <a:pt x="1448534" y="0"/>
                  <a:pt x="1500347" y="51813"/>
                  <a:pt x="1500347" y="115727"/>
                </a:cubicBezTo>
                <a:lnTo>
                  <a:pt x="1500347" y="578620"/>
                </a:lnTo>
                <a:cubicBezTo>
                  <a:pt x="1500347" y="642534"/>
                  <a:pt x="1448534" y="694347"/>
                  <a:pt x="1384620" y="694347"/>
                </a:cubicBezTo>
                <a:lnTo>
                  <a:pt x="115727" y="694347"/>
                </a:lnTo>
                <a:cubicBezTo>
                  <a:pt x="51813" y="694347"/>
                  <a:pt x="0" y="642534"/>
                  <a:pt x="0" y="578620"/>
                </a:cubicBezTo>
                <a:lnTo>
                  <a:pt x="0" y="115727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962055"/>
              <a:satOff val="8266"/>
              <a:lumOff val="8239"/>
              <a:alphaOff val="0"/>
            </a:schemeClr>
          </a:fillRef>
          <a:effectRef idx="2">
            <a:schemeClr val="accent4">
              <a:hueOff val="-4962055"/>
              <a:satOff val="8266"/>
              <a:lumOff val="82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26" tIns="45424" rIns="65426" bIns="4542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terminación inicial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2237026A-21DF-BA5A-F824-93ABD18F8533}"/>
              </a:ext>
            </a:extLst>
          </p:cNvPr>
          <p:cNvSpPr/>
          <p:nvPr/>
        </p:nvSpPr>
        <p:spPr>
          <a:xfrm>
            <a:off x="5062282" y="4837879"/>
            <a:ext cx="1318966" cy="282878"/>
          </a:xfrm>
          <a:custGeom>
            <a:avLst/>
            <a:gdLst>
              <a:gd name="connsiteX0" fmla="*/ 92581 w 555477"/>
              <a:gd name="connsiteY0" fmla="*/ 0 h 2667284"/>
              <a:gd name="connsiteX1" fmla="*/ 462896 w 555477"/>
              <a:gd name="connsiteY1" fmla="*/ 0 h 2667284"/>
              <a:gd name="connsiteX2" fmla="*/ 555477 w 555477"/>
              <a:gd name="connsiteY2" fmla="*/ 92581 h 2667284"/>
              <a:gd name="connsiteX3" fmla="*/ 555477 w 555477"/>
              <a:gd name="connsiteY3" fmla="*/ 2667284 h 2667284"/>
              <a:gd name="connsiteX4" fmla="*/ 555477 w 555477"/>
              <a:gd name="connsiteY4" fmla="*/ 2667284 h 2667284"/>
              <a:gd name="connsiteX5" fmla="*/ 0 w 555477"/>
              <a:gd name="connsiteY5" fmla="*/ 2667284 h 2667284"/>
              <a:gd name="connsiteX6" fmla="*/ 0 w 555477"/>
              <a:gd name="connsiteY6" fmla="*/ 2667284 h 2667284"/>
              <a:gd name="connsiteX7" fmla="*/ 0 w 555477"/>
              <a:gd name="connsiteY7" fmla="*/ 92581 h 2667284"/>
              <a:gd name="connsiteX8" fmla="*/ 92581 w 555477"/>
              <a:gd name="connsiteY8" fmla="*/ 0 h 266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77" h="2667284">
                <a:moveTo>
                  <a:pt x="555477" y="444556"/>
                </a:moveTo>
                <a:lnTo>
                  <a:pt x="555477" y="2222728"/>
                </a:lnTo>
                <a:cubicBezTo>
                  <a:pt x="555477" y="2468248"/>
                  <a:pt x="546845" y="2667282"/>
                  <a:pt x="536196" y="2667282"/>
                </a:cubicBezTo>
                <a:lnTo>
                  <a:pt x="0" y="2667282"/>
                </a:lnTo>
                <a:lnTo>
                  <a:pt x="0" y="2667282"/>
                </a:lnTo>
                <a:lnTo>
                  <a:pt x="0" y="2"/>
                </a:lnTo>
                <a:lnTo>
                  <a:pt x="0" y="2"/>
                </a:lnTo>
                <a:lnTo>
                  <a:pt x="536196" y="2"/>
                </a:lnTo>
                <a:cubicBezTo>
                  <a:pt x="546845" y="2"/>
                  <a:pt x="555477" y="199036"/>
                  <a:pt x="555477" y="444556"/>
                </a:cubicBez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3206" rIns="206075" bIns="113207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7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19 MESES O HASTA 31/07/2022</a:t>
            </a:r>
            <a:endParaRPr lang="es-CO" sz="7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5E6BA3E-2D6C-7703-1C59-61B8450BA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819" y="1783030"/>
            <a:ext cx="3747085" cy="2809504"/>
          </a:xfrm>
          <a:prstGeom prst="rect">
            <a:avLst/>
          </a:prstGeom>
        </p:spPr>
      </p:pic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920B408F-A958-7537-7C1C-59CE2BF51533}"/>
              </a:ext>
            </a:extLst>
          </p:cNvPr>
          <p:cNvSpPr/>
          <p:nvPr/>
        </p:nvSpPr>
        <p:spPr>
          <a:xfrm>
            <a:off x="5024871" y="5120289"/>
            <a:ext cx="1335200" cy="347341"/>
          </a:xfrm>
          <a:custGeom>
            <a:avLst/>
            <a:gdLst>
              <a:gd name="connsiteX0" fmla="*/ 0 w 1500347"/>
              <a:gd name="connsiteY0" fmla="*/ 115727 h 694347"/>
              <a:gd name="connsiteX1" fmla="*/ 115727 w 1500347"/>
              <a:gd name="connsiteY1" fmla="*/ 0 h 694347"/>
              <a:gd name="connsiteX2" fmla="*/ 1384620 w 1500347"/>
              <a:gd name="connsiteY2" fmla="*/ 0 h 694347"/>
              <a:gd name="connsiteX3" fmla="*/ 1500347 w 1500347"/>
              <a:gd name="connsiteY3" fmla="*/ 115727 h 694347"/>
              <a:gd name="connsiteX4" fmla="*/ 1500347 w 1500347"/>
              <a:gd name="connsiteY4" fmla="*/ 578620 h 694347"/>
              <a:gd name="connsiteX5" fmla="*/ 1384620 w 1500347"/>
              <a:gd name="connsiteY5" fmla="*/ 694347 h 694347"/>
              <a:gd name="connsiteX6" fmla="*/ 115727 w 1500347"/>
              <a:gd name="connsiteY6" fmla="*/ 694347 h 694347"/>
              <a:gd name="connsiteX7" fmla="*/ 0 w 1500347"/>
              <a:gd name="connsiteY7" fmla="*/ 578620 h 694347"/>
              <a:gd name="connsiteX8" fmla="*/ 0 w 1500347"/>
              <a:gd name="connsiteY8" fmla="*/ 115727 h 69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347" h="694347">
                <a:moveTo>
                  <a:pt x="0" y="115727"/>
                </a:moveTo>
                <a:cubicBezTo>
                  <a:pt x="0" y="51813"/>
                  <a:pt x="51813" y="0"/>
                  <a:pt x="115727" y="0"/>
                </a:cubicBezTo>
                <a:lnTo>
                  <a:pt x="1384620" y="0"/>
                </a:lnTo>
                <a:cubicBezTo>
                  <a:pt x="1448534" y="0"/>
                  <a:pt x="1500347" y="51813"/>
                  <a:pt x="1500347" y="115727"/>
                </a:cubicBezTo>
                <a:lnTo>
                  <a:pt x="1500347" y="578620"/>
                </a:lnTo>
                <a:cubicBezTo>
                  <a:pt x="1500347" y="642534"/>
                  <a:pt x="1448534" y="694347"/>
                  <a:pt x="1384620" y="694347"/>
                </a:cubicBezTo>
                <a:lnTo>
                  <a:pt x="115727" y="694347"/>
                </a:lnTo>
                <a:cubicBezTo>
                  <a:pt x="51813" y="694347"/>
                  <a:pt x="0" y="642534"/>
                  <a:pt x="0" y="578620"/>
                </a:cubicBezTo>
                <a:lnTo>
                  <a:pt x="0" y="115727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962055"/>
              <a:satOff val="8266"/>
              <a:lumOff val="8239"/>
              <a:alphaOff val="0"/>
            </a:schemeClr>
          </a:fillRef>
          <a:effectRef idx="2">
            <a:schemeClr val="accent4">
              <a:hueOff val="-4962055"/>
              <a:satOff val="8266"/>
              <a:lumOff val="82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26" tIns="45424" rIns="65426" bIns="4542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terminación actual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1CACB50-F69D-4A26-D630-DFDAD7C65788}"/>
              </a:ext>
            </a:extLst>
          </p:cNvPr>
          <p:cNvSpPr/>
          <p:nvPr/>
        </p:nvSpPr>
        <p:spPr>
          <a:xfrm>
            <a:off x="5054759" y="5468381"/>
            <a:ext cx="1297193" cy="261108"/>
          </a:xfrm>
          <a:custGeom>
            <a:avLst/>
            <a:gdLst>
              <a:gd name="connsiteX0" fmla="*/ 92581 w 555477"/>
              <a:gd name="connsiteY0" fmla="*/ 0 h 2667284"/>
              <a:gd name="connsiteX1" fmla="*/ 462896 w 555477"/>
              <a:gd name="connsiteY1" fmla="*/ 0 h 2667284"/>
              <a:gd name="connsiteX2" fmla="*/ 555477 w 555477"/>
              <a:gd name="connsiteY2" fmla="*/ 92581 h 2667284"/>
              <a:gd name="connsiteX3" fmla="*/ 555477 w 555477"/>
              <a:gd name="connsiteY3" fmla="*/ 2667284 h 2667284"/>
              <a:gd name="connsiteX4" fmla="*/ 555477 w 555477"/>
              <a:gd name="connsiteY4" fmla="*/ 2667284 h 2667284"/>
              <a:gd name="connsiteX5" fmla="*/ 0 w 555477"/>
              <a:gd name="connsiteY5" fmla="*/ 2667284 h 2667284"/>
              <a:gd name="connsiteX6" fmla="*/ 0 w 555477"/>
              <a:gd name="connsiteY6" fmla="*/ 2667284 h 2667284"/>
              <a:gd name="connsiteX7" fmla="*/ 0 w 555477"/>
              <a:gd name="connsiteY7" fmla="*/ 92581 h 2667284"/>
              <a:gd name="connsiteX8" fmla="*/ 92581 w 555477"/>
              <a:gd name="connsiteY8" fmla="*/ 0 h 266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77" h="2667284">
                <a:moveTo>
                  <a:pt x="555477" y="444556"/>
                </a:moveTo>
                <a:lnTo>
                  <a:pt x="555477" y="2222728"/>
                </a:lnTo>
                <a:cubicBezTo>
                  <a:pt x="555477" y="2468248"/>
                  <a:pt x="546845" y="2667282"/>
                  <a:pt x="536196" y="2667282"/>
                </a:cubicBezTo>
                <a:lnTo>
                  <a:pt x="0" y="2667282"/>
                </a:lnTo>
                <a:lnTo>
                  <a:pt x="0" y="2667282"/>
                </a:lnTo>
                <a:lnTo>
                  <a:pt x="0" y="2"/>
                </a:lnTo>
                <a:lnTo>
                  <a:pt x="0" y="2"/>
                </a:lnTo>
                <a:lnTo>
                  <a:pt x="536196" y="2"/>
                </a:lnTo>
                <a:cubicBezTo>
                  <a:pt x="546845" y="2"/>
                  <a:pt x="555477" y="199036"/>
                  <a:pt x="555477" y="444556"/>
                </a:cubicBez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13206" rIns="206075" bIns="113207" numCol="1" spcCol="1270" anchor="ctr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7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22,5 MESES O HASTA 15/12/2022</a:t>
            </a:r>
            <a:endParaRPr lang="es-CO" sz="7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1FD41E1D-3D24-4CCA-5A03-F3177ED62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99431"/>
              </p:ext>
            </p:extLst>
          </p:nvPr>
        </p:nvGraphicFramePr>
        <p:xfrm>
          <a:off x="6608871" y="1617623"/>
          <a:ext cx="3978725" cy="1943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4330">
                  <a:extLst>
                    <a:ext uri="{9D8B030D-6E8A-4147-A177-3AD203B41FA5}">
                      <a16:colId xmlns:a16="http://schemas.microsoft.com/office/drawing/2014/main" val="3634919028"/>
                    </a:ext>
                  </a:extLst>
                </a:gridCol>
                <a:gridCol w="1094395">
                  <a:extLst>
                    <a:ext uri="{9D8B030D-6E8A-4147-A177-3AD203B41FA5}">
                      <a16:colId xmlns:a16="http://schemas.microsoft.com/office/drawing/2014/main" val="2515627729"/>
                    </a:ext>
                  </a:extLst>
                </a:gridCol>
              </a:tblGrid>
              <a:tr h="437515">
                <a:tc gridSpan="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</a:pPr>
                      <a:endParaRPr lang="es-ES" dirty="0">
                        <a:effectLst/>
                      </a:endParaRPr>
                    </a:p>
                    <a:p>
                      <a:pPr marL="997585"/>
                      <a:r>
                        <a:rPr lang="es-ES" sz="1050" dirty="0">
                          <a:effectLst/>
                        </a:rPr>
                        <a:t>VALOR TOTAL DEL CONTRATO  OBRA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13710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2159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Total, Etapa Estudios y Diseños: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60"/>
                        </a:spcBef>
                      </a:pPr>
                      <a:r>
                        <a:rPr lang="es-ES" sz="1050">
                          <a:effectLst/>
                        </a:rPr>
                        <a:t>$1.240.863.132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08200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2159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Total, Etapa Obra: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10"/>
                        </a:spcBef>
                      </a:pPr>
                      <a:r>
                        <a:rPr lang="es-ES" sz="1050">
                          <a:effectLst/>
                        </a:rPr>
                        <a:t>$26.485.271.737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42848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2159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Total, Inversión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10"/>
                        </a:spcBef>
                      </a:pPr>
                      <a:r>
                        <a:rPr lang="es-ES" sz="1050">
                          <a:effectLst/>
                        </a:rPr>
                        <a:t>$27.726.134.869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799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1590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Total, Vigencias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440416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marL="21590"/>
                      <a:r>
                        <a:rPr lang="es-ES" sz="1050" dirty="0">
                          <a:effectLst/>
                        </a:rPr>
                        <a:t>Vigencia 2020 =   $ 6.583.847.914    ANTICIPO</a:t>
                      </a:r>
                      <a:endParaRPr lang="es-ES" dirty="0">
                        <a:effectLst/>
                      </a:endParaRPr>
                    </a:p>
                    <a:p>
                      <a:pPr marL="2159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Vigencia 2021 =   $ 7.958.639.739   </a:t>
                      </a:r>
                      <a:endParaRPr lang="es-ES" dirty="0">
                        <a:effectLst/>
                      </a:endParaRPr>
                    </a:p>
                    <a:p>
                      <a:pPr marL="2159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Vigencia 2022 =   $ 13.183.647.216 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50" dirty="0">
                          <a:effectLst/>
                        </a:rPr>
                        <a:t>$4.534.338.636</a:t>
                      </a:r>
                      <a:endParaRPr lang="es-ES" dirty="0">
                        <a:effectLst/>
                      </a:endParaRPr>
                    </a:p>
                    <a:p>
                      <a:pPr algn="l"/>
                      <a:r>
                        <a:rPr lang="es-ES" sz="1050" dirty="0">
                          <a:effectLst/>
                        </a:rPr>
                        <a:t>$1.377.182.544</a:t>
                      </a:r>
                      <a:endParaRPr lang="es-ES" dirty="0">
                        <a:effectLst/>
                      </a:endParaRPr>
                    </a:p>
                    <a:p>
                      <a:pPr algn="r"/>
                      <a:r>
                        <a:rPr lang="es-ES" sz="1050" dirty="0">
                          <a:effectLst/>
                        </a:rPr>
                        <a:t>$ 13.183.647.216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2161350"/>
                  </a:ext>
                </a:extLst>
              </a:tr>
            </a:tbl>
          </a:graphicData>
        </a:graphic>
      </p:graphicFrame>
      <p:graphicFrame>
        <p:nvGraphicFramePr>
          <p:cNvPr id="22" name="Table 30">
            <a:extLst>
              <a:ext uri="{FF2B5EF4-FFF2-40B4-BE49-F238E27FC236}">
                <a16:creationId xmlns:a16="http://schemas.microsoft.com/office/drawing/2014/main" id="{FFA38A1D-8ACE-3EB5-EB14-A6949281A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75652"/>
              </p:ext>
            </p:extLst>
          </p:nvPr>
        </p:nvGraphicFramePr>
        <p:xfrm>
          <a:off x="6604652" y="3664796"/>
          <a:ext cx="3958659" cy="2064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0716">
                  <a:extLst>
                    <a:ext uri="{9D8B030D-6E8A-4147-A177-3AD203B41FA5}">
                      <a16:colId xmlns:a16="http://schemas.microsoft.com/office/drawing/2014/main" val="1322651109"/>
                    </a:ext>
                  </a:extLst>
                </a:gridCol>
                <a:gridCol w="1277943">
                  <a:extLst>
                    <a:ext uri="{9D8B030D-6E8A-4147-A177-3AD203B41FA5}">
                      <a16:colId xmlns:a16="http://schemas.microsoft.com/office/drawing/2014/main" val="90593726"/>
                    </a:ext>
                  </a:extLst>
                </a:gridCol>
              </a:tblGrid>
              <a:tr h="537408">
                <a:tc gridSpan="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</a:pPr>
                      <a:endParaRPr lang="es-ES" dirty="0">
                        <a:effectLst/>
                      </a:endParaRPr>
                    </a:p>
                    <a:p>
                      <a:pPr marL="997585"/>
                      <a:r>
                        <a:rPr lang="es-ES" sz="1050" dirty="0">
                          <a:effectLst/>
                        </a:rPr>
                        <a:t>VALOR TOTAL DEL CONTRATO INTERVENTORIA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763346"/>
                  </a:ext>
                </a:extLst>
              </a:tr>
              <a:tr h="238847">
                <a:tc>
                  <a:txBody>
                    <a:bodyPr/>
                    <a:lstStyle/>
                    <a:p>
                      <a:pPr marL="2159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Total, Contrato Interventoría: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$2.407.459.617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9740053"/>
                  </a:ext>
                </a:extLst>
              </a:tr>
              <a:tr h="288264">
                <a:tc>
                  <a:txBody>
                    <a:bodyPr/>
                    <a:lstStyle/>
                    <a:p>
                      <a:pPr marL="21590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Total, Vigencias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625587"/>
                  </a:ext>
                </a:extLst>
              </a:tr>
              <a:tr h="731471">
                <a:tc>
                  <a:txBody>
                    <a:bodyPr/>
                    <a:lstStyle/>
                    <a:p>
                      <a:pPr marL="21590"/>
                      <a:r>
                        <a:rPr lang="es-ES" sz="1050" dirty="0">
                          <a:effectLst/>
                        </a:rPr>
                        <a:t>Vigencia 2020 =   $ 25.000.000       ANTICIPO</a:t>
                      </a:r>
                      <a:endParaRPr lang="es-ES" dirty="0">
                        <a:effectLst/>
                      </a:endParaRPr>
                    </a:p>
                    <a:p>
                      <a:pPr marL="2159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Vigencia 2021 =   $ 1.382.459.617</a:t>
                      </a:r>
                      <a:endParaRPr lang="es-ES" dirty="0">
                        <a:effectLst/>
                      </a:endParaRPr>
                    </a:p>
                    <a:p>
                      <a:pPr marL="2159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Vigencia 2022 =   $ 1.000.000.000</a:t>
                      </a:r>
                      <a:endParaRPr lang="es-ES" dirty="0">
                        <a:effectLst/>
                      </a:endParaRPr>
                    </a:p>
                    <a:p>
                      <a:pPr marL="2159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Adición $ 256.584.510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50">
                          <a:effectLst/>
                        </a:rPr>
                        <a:t>$ 0,00</a:t>
                      </a:r>
                      <a:endParaRPr lang="es-ES">
                        <a:effectLst/>
                      </a:endParaRPr>
                    </a:p>
                    <a:p>
                      <a:pPr algn="r"/>
                      <a:r>
                        <a:rPr lang="es-ES" sz="1050">
                          <a:effectLst/>
                        </a:rPr>
                        <a:t>$ 67.497.787</a:t>
                      </a:r>
                      <a:endParaRPr lang="es-ES">
                        <a:effectLst/>
                      </a:endParaRPr>
                    </a:p>
                    <a:p>
                      <a:pPr algn="r"/>
                      <a:r>
                        <a:rPr lang="es-ES" sz="1050">
                          <a:effectLst/>
                        </a:rPr>
                        <a:t>$ 1.000.000,00</a:t>
                      </a:r>
                      <a:endParaRPr lang="es-ES">
                        <a:effectLst/>
                      </a:endParaRPr>
                    </a:p>
                    <a:p>
                      <a:pPr algn="r"/>
                      <a:r>
                        <a:rPr lang="es-ES" sz="1050">
                          <a:effectLst/>
                        </a:rPr>
                        <a:t>$256.584.510       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89027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2159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 Inversión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4922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$2.664.044.127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580139"/>
                  </a:ext>
                </a:extLst>
              </a:tr>
            </a:tbl>
          </a:graphicData>
        </a:graphic>
      </p:graphicFrame>
      <p:sp>
        <p:nvSpPr>
          <p:cNvPr id="23" name="TextBox 31">
            <a:extLst>
              <a:ext uri="{FF2B5EF4-FFF2-40B4-BE49-F238E27FC236}">
                <a16:creationId xmlns:a16="http://schemas.microsoft.com/office/drawing/2014/main" id="{2BECB2C9-F4A3-F130-E74A-3917626737F9}"/>
              </a:ext>
            </a:extLst>
          </p:cNvPr>
          <p:cNvSpPr txBox="1"/>
          <p:nvPr/>
        </p:nvSpPr>
        <p:spPr>
          <a:xfrm>
            <a:off x="7802179" y="43538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24" name="Flecha: hacia la izquierda 23">
            <a:extLst>
              <a:ext uri="{FF2B5EF4-FFF2-40B4-BE49-F238E27FC236}">
                <a16:creationId xmlns:a16="http://schemas.microsoft.com/office/drawing/2014/main" id="{C8E475D1-4ED1-7643-AE10-D10673453140}"/>
              </a:ext>
            </a:extLst>
          </p:cNvPr>
          <p:cNvSpPr/>
          <p:nvPr/>
        </p:nvSpPr>
        <p:spPr>
          <a:xfrm>
            <a:off x="1122078" y="4707638"/>
            <a:ext cx="1001303" cy="444683"/>
          </a:xfrm>
          <a:prstGeom prst="leftArrow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788" dirty="0">
                <a:latin typeface="Arial" panose="020B0604020202020204" pitchFamily="34" charset="0"/>
                <a:cs typeface="Arial" panose="020B0604020202020204" pitchFamily="34" charset="0"/>
              </a:rPr>
              <a:t>Programado</a:t>
            </a:r>
            <a:endParaRPr lang="es-CO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825" dirty="0">
                <a:latin typeface="Arial" panose="020B0604020202020204" pitchFamily="34" charset="0"/>
                <a:cs typeface="Arial" panose="020B0604020202020204" pitchFamily="34" charset="0"/>
              </a:rPr>
              <a:t>65,05</a:t>
            </a:r>
            <a:r>
              <a:rPr lang="es-CO" sz="825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4F623407-B356-FA4E-0457-A67402BC26AA}"/>
              </a:ext>
            </a:extLst>
          </p:cNvPr>
          <p:cNvSpPr/>
          <p:nvPr/>
        </p:nvSpPr>
        <p:spPr>
          <a:xfrm>
            <a:off x="3599529" y="4680362"/>
            <a:ext cx="1107386" cy="444683"/>
          </a:xfrm>
          <a:prstGeom prst="rightArrow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82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</a:p>
          <a:p>
            <a:pPr algn="ctr"/>
            <a:r>
              <a:rPr lang="es-ES" sz="82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35,05% </a:t>
            </a:r>
            <a:endParaRPr lang="es-CO" sz="82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echa arriba 4">
            <a:extLst>
              <a:ext uri="{FF2B5EF4-FFF2-40B4-BE49-F238E27FC236}">
                <a16:creationId xmlns:a16="http://schemas.microsoft.com/office/drawing/2014/main" id="{F5E42CDF-3988-DE67-4E6A-934D78433174}"/>
              </a:ext>
            </a:extLst>
          </p:cNvPr>
          <p:cNvSpPr/>
          <p:nvPr/>
        </p:nvSpPr>
        <p:spPr>
          <a:xfrm>
            <a:off x="2307762" y="4812379"/>
            <a:ext cx="1107386" cy="235199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825" dirty="0">
                <a:latin typeface="Arial" panose="020B0604020202020204" pitchFamily="34" charset="0"/>
                <a:cs typeface="Arial" panose="020B0604020202020204" pitchFamily="34" charset="0"/>
              </a:rPr>
              <a:t>PROGRAMACION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A9B9FBB-F718-7F37-1618-E26D0EFB6637}"/>
              </a:ext>
            </a:extLst>
          </p:cNvPr>
          <p:cNvSpPr/>
          <p:nvPr/>
        </p:nvSpPr>
        <p:spPr>
          <a:xfrm>
            <a:off x="1277294" y="5400538"/>
            <a:ext cx="3346134" cy="1017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defTabSz="913417" fontAlgn="ctr">
              <a:buClr>
                <a:schemeClr val="accent6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es-CO" altLang="es-CO" sz="75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DE OBRA: 20001200 H4 DE 2020</a:t>
            </a:r>
          </a:p>
          <a:p>
            <a:pPr marL="136922" lvl="1" defTabSz="913417" fontAlgn="ctr">
              <a:buClr>
                <a:schemeClr val="accent6"/>
              </a:buClr>
              <a:buSzPct val="140000"/>
              <a:defRPr/>
            </a:pPr>
            <a:r>
              <a:rPr lang="es-CO" sz="7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CONSORCIO OBRAS VILLAVICENCIO MI </a:t>
            </a:r>
          </a:p>
          <a:p>
            <a:pPr marL="136922" lvl="1" defTabSz="913417" fontAlgn="ctr">
              <a:buClr>
                <a:schemeClr val="accent6"/>
              </a:buClr>
              <a:buSzPct val="140000"/>
              <a:defRPr/>
            </a:pPr>
            <a:r>
              <a:rPr lang="es-ES" sz="7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CONSTRUCTORA INCO S.A.S </a:t>
            </a:r>
            <a:r>
              <a:rPr lang="es-CO" sz="7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[50%], MOSEL S.A.S [50%]</a:t>
            </a:r>
          </a:p>
          <a:p>
            <a:pPr marL="136922" lvl="1" defTabSz="913417" fontAlgn="ctr">
              <a:buClr>
                <a:schemeClr val="accent6"/>
              </a:buClr>
              <a:buSzPct val="140000"/>
              <a:defRPr/>
            </a:pPr>
            <a:endParaRPr lang="es-CO" sz="7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913417" fontAlgn="ctr">
              <a:buClr>
                <a:schemeClr val="accent6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es-CO" sz="75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DE INTERVENTORÍA : 20001236 H3 de 2020</a:t>
            </a:r>
          </a:p>
          <a:p>
            <a:pPr defTabSz="913417" fontAlgn="ctr">
              <a:buClr>
                <a:schemeClr val="accent6"/>
              </a:buClr>
              <a:buSzPct val="140000"/>
              <a:defRPr/>
            </a:pPr>
            <a:r>
              <a:rPr lang="es-MX" sz="7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CONSORCIO SAN LUCAS</a:t>
            </a:r>
          </a:p>
          <a:p>
            <a:pPr marL="128588" defTabSz="913417" fontAlgn="ctr">
              <a:buClr>
                <a:schemeClr val="accent6"/>
              </a:buClr>
              <a:buSzPct val="140000"/>
              <a:defRPr/>
            </a:pPr>
            <a:r>
              <a:rPr lang="es-MX" sz="7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CONSTRUMARCA S.A.S [50%], JORGE ELIECER ALVAREZ CARREÑO [50%] </a:t>
            </a:r>
            <a:endParaRPr lang="es-CO" sz="13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0F1A185E-5BDB-6E28-8A18-B91ED061E7AB}"/>
              </a:ext>
            </a:extLst>
          </p:cNvPr>
          <p:cNvSpPr txBox="1"/>
          <p:nvPr/>
        </p:nvSpPr>
        <p:spPr>
          <a:xfrm>
            <a:off x="881264" y="1032250"/>
            <a:ext cx="10215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200" b="1">
                <a:latin typeface="Montserrat" pitchFamily="2" charset="77"/>
              </a:defRPr>
            </a:lvl1pPr>
          </a:lstStyle>
          <a:p>
            <a:r>
              <a:rPr lang="es-ES" sz="3000" dirty="0"/>
              <a:t>INFORME DE ACTIVIDADES Y % DE EJECUCIÓN </a:t>
            </a:r>
            <a:endParaRPr lang="es-CO" sz="3000" dirty="0"/>
          </a:p>
        </p:txBody>
      </p:sp>
      <p:sp>
        <p:nvSpPr>
          <p:cNvPr id="29" name="Flecha: hacia la izquierda 28">
            <a:extLst>
              <a:ext uri="{FF2B5EF4-FFF2-40B4-BE49-F238E27FC236}">
                <a16:creationId xmlns:a16="http://schemas.microsoft.com/office/drawing/2014/main" id="{44361526-455A-62B9-F09D-B62A19019986}"/>
              </a:ext>
            </a:extLst>
          </p:cNvPr>
          <p:cNvSpPr/>
          <p:nvPr/>
        </p:nvSpPr>
        <p:spPr>
          <a:xfrm>
            <a:off x="1125827" y="4710710"/>
            <a:ext cx="1001303" cy="444683"/>
          </a:xfrm>
          <a:prstGeom prst="leftArrow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78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Programado</a:t>
            </a:r>
            <a:endParaRPr lang="es-CO" sz="75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82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77,66</a:t>
            </a:r>
            <a:r>
              <a:rPr lang="es-CO" sz="82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0" name="Flecha arriba 4">
            <a:extLst>
              <a:ext uri="{FF2B5EF4-FFF2-40B4-BE49-F238E27FC236}">
                <a16:creationId xmlns:a16="http://schemas.microsoft.com/office/drawing/2014/main" id="{2CD5ACFB-EE8A-6060-DC87-23271D5866B1}"/>
              </a:ext>
            </a:extLst>
          </p:cNvPr>
          <p:cNvSpPr/>
          <p:nvPr/>
        </p:nvSpPr>
        <p:spPr>
          <a:xfrm>
            <a:off x="2311511" y="4815451"/>
            <a:ext cx="1107386" cy="235199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82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PROGRAMACION</a:t>
            </a:r>
          </a:p>
        </p:txBody>
      </p:sp>
      <p:sp>
        <p:nvSpPr>
          <p:cNvPr id="31" name="Flecha arriba 4">
            <a:extLst>
              <a:ext uri="{FF2B5EF4-FFF2-40B4-BE49-F238E27FC236}">
                <a16:creationId xmlns:a16="http://schemas.microsoft.com/office/drawing/2014/main" id="{545AD1A8-3C9F-D89B-F238-D70D2C7D4F7C}"/>
              </a:ext>
            </a:extLst>
          </p:cNvPr>
          <p:cNvSpPr/>
          <p:nvPr/>
        </p:nvSpPr>
        <p:spPr>
          <a:xfrm>
            <a:off x="2349004" y="5110585"/>
            <a:ext cx="1107386" cy="235199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82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82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taso 42.59%</a:t>
            </a:r>
          </a:p>
        </p:txBody>
      </p:sp>
    </p:spTree>
    <p:extLst>
      <p:ext uri="{BB962C8B-B14F-4D97-AF65-F5344CB8AC3E}">
        <p14:creationId xmlns:p14="http://schemas.microsoft.com/office/powerpoint/2010/main" val="157486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>
            <a:extLst>
              <a:ext uri="{FF2B5EF4-FFF2-40B4-BE49-F238E27FC236}">
                <a16:creationId xmlns:a16="http://schemas.microsoft.com/office/drawing/2014/main" id="{B671CCD1-0E66-9687-8F6F-A071E9414B60}"/>
              </a:ext>
            </a:extLst>
          </p:cNvPr>
          <p:cNvSpPr txBox="1"/>
          <p:nvPr/>
        </p:nvSpPr>
        <p:spPr>
          <a:xfrm>
            <a:off x="1245916" y="847450"/>
            <a:ext cx="9442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latin typeface="Montserrat" pitchFamily="2" charset="77"/>
              </a:rPr>
              <a:t>INFORME FINANCIERO CONTRATO DE OBRA No.20001200 H4 2020</a:t>
            </a:r>
            <a:endParaRPr lang="es-CO" sz="3000" b="1" dirty="0"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512B56-797D-9B83-DED0-C88C092E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16" y="1784612"/>
            <a:ext cx="8915121" cy="4749177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5C7B08EF-3952-9FEC-A884-8DFA529CDD20}"/>
              </a:ext>
            </a:extLst>
          </p:cNvPr>
          <p:cNvSpPr/>
          <p:nvPr/>
        </p:nvSpPr>
        <p:spPr>
          <a:xfrm>
            <a:off x="10203966" y="5209562"/>
            <a:ext cx="351353" cy="1677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6BBF15-5104-3C1F-F396-CB130BFEFB5F}"/>
              </a:ext>
            </a:extLst>
          </p:cNvPr>
          <p:cNvSpPr txBox="1"/>
          <p:nvPr/>
        </p:nvSpPr>
        <p:spPr>
          <a:xfrm>
            <a:off x="10588048" y="5170342"/>
            <a:ext cx="83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En trámite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17364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803B4987E03744957A365436839213" ma:contentTypeVersion="1" ma:contentTypeDescription="Crear nuevo documento." ma:contentTypeScope="" ma:versionID="9942e9fe6e51b0cd2645077458aa1b14">
  <xsd:schema xmlns:xsd="http://www.w3.org/2001/XMLSchema" xmlns:xs="http://www.w3.org/2001/XMLSchema" xmlns:p="http://schemas.microsoft.com/office/2006/metadata/properties" xmlns:ns2="4088cdfd-52ad-485a-953a-a12454292f34" targetNamespace="http://schemas.microsoft.com/office/2006/metadata/properties" ma:root="true" ma:fieldsID="fa65895b9b2c2f138c67aa4702815352" ns2:_="">
    <xsd:import namespace="4088cdfd-52ad-485a-953a-a12454292f34"/>
    <xsd:element name="properties">
      <xsd:complexType>
        <xsd:sequence>
          <xsd:element name="documentManagement">
            <xsd:complexType>
              <xsd:all>
                <xsd:element ref="ns2:Form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8cdfd-52ad-485a-953a-a12454292f34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/Style%20Library/Images/jpg.sv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4088cdfd-52ad-485a-953a-a12454292f34">/Style%20Library/Images/pdf.svg</Formato>
  </documentManagement>
</p:properties>
</file>

<file path=customXml/itemProps1.xml><?xml version="1.0" encoding="utf-8"?>
<ds:datastoreItem xmlns:ds="http://schemas.openxmlformats.org/officeDocument/2006/customXml" ds:itemID="{D8C9A970-89FF-4B16-B4CB-93E7F2A94BC0}"/>
</file>

<file path=customXml/itemProps2.xml><?xml version="1.0" encoding="utf-8"?>
<ds:datastoreItem xmlns:ds="http://schemas.openxmlformats.org/officeDocument/2006/customXml" ds:itemID="{50359A23-E32C-49E2-B644-C1D324242FA9}"/>
</file>

<file path=customXml/itemProps3.xml><?xml version="1.0" encoding="utf-8"?>
<ds:datastoreItem xmlns:ds="http://schemas.openxmlformats.org/officeDocument/2006/customXml" ds:itemID="{86AC4CD6-471F-471A-B200-DE93E3973ED6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694</Words>
  <Application>Microsoft Office PowerPoint</Application>
  <PresentationFormat>Panorámica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Wingdings</vt:lpstr>
      <vt:lpstr>Work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interventoría Aeropuerto Vanguardia - Villavicencio - TWR </dc:title>
  <dc:creator>jose eduardo cetina pineda</dc:creator>
  <cp:lastModifiedBy>Alexander Garcia Benavides</cp:lastModifiedBy>
  <cp:revision>11</cp:revision>
  <dcterms:created xsi:type="dcterms:W3CDTF">2022-08-21T22:49:05Z</dcterms:created>
  <dcterms:modified xsi:type="dcterms:W3CDTF">2022-12-07T17:46:58Z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0x010100B4803B4987E03744957A365436839213</vt:lpwstr>
  </property>
</Properties>
</file>